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65" d="100"/>
          <a:sy n="65" d="100"/>
        </p:scale>
        <p:origin x="43" y="4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4F12ED-CA2B-4410-A3E1-79BC4F3FD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30F313F-AE85-4720-BB36-DC75A97F07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1DCB3E-988C-4C42-89D0-7A78853DB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5C656-FDD8-44A7-9779-07BBB14A0B05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C26DD2-9329-426D-B9B3-3BBE5048E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37F1C4-C03E-439A-9307-8C8E683BE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12E2A-9660-41CA-B0EC-2877D61535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851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C06122-A91F-4507-821C-224363B3A5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74633F08-D8A5-4F9C-896E-E8EF2567F0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52082C1-9543-49B8-A210-F372AFCF1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5C656-FDD8-44A7-9779-07BBB14A0B05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5DD822-0E38-4591-B1C1-75D6762CB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2FC7464-ACA5-4BA1-B09C-DACC4B36E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12E2A-9660-41CA-B0EC-2877D61535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340877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9FD25265-2613-4D82-AD0D-5C3C26F603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1A4C0DA-20F6-4E5C-BBFE-E61EBBB4D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E04714-D8BB-4B97-94C0-032B0B2E19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5C656-FDD8-44A7-9779-07BBB14A0B05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7F6C470-E71A-497C-B162-6E56D4C88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947C5BF-671A-48C2-86ED-347346924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12E2A-9660-41CA-B0EC-2877D61535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7906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86A055-BA29-4E05-A229-B41610A815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C2F6E62-ACC7-4A72-8518-809F1B1582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767AD52-3AB3-4E02-B41D-C11A0B609C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5C656-FDD8-44A7-9779-07BBB14A0B05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A143D27-3ED6-4F14-A0F7-41876FC74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C3AC8E3-42BE-43E5-B6FE-5BA020BAA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12E2A-9660-41CA-B0EC-2877D61535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55351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19478A6-EA71-4372-B6A4-8F7F62CCA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E2118DE-E4DE-4738-9D6C-A06B6D355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4E4941E-2B5F-4241-AF81-B7F35ED7C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5C656-FDD8-44A7-9779-07BBB14A0B05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5851BC-F2A9-4020-9E31-A49C929530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7396476-DDED-42F5-AD20-08519D582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12E2A-9660-41CA-B0EC-2877D61535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8065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3C5F5C4-BA89-483A-9013-D48E96ED22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4255EA2-7D42-4199-B0CB-013BF7CF60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B14D39A9-B85C-4D45-86D4-0EA566A141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035DD4A-8540-4BB2-9482-1D16A8CF48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5C656-FDD8-44A7-9779-07BBB14A0B05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EC76687-2141-487A-9761-AF26871DE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3184A18-B27E-478D-BDCF-D058E5CEB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12E2A-9660-41CA-B0EC-2877D61535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061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B1783A7-03C6-4B5C-A93B-80DB09A2E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C035DD7-F5D9-4E45-B15B-C9E1731006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42869779-5239-4E48-958C-4F7DA788B7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03347477-E85A-4511-A89C-A2384D3CAC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0080A09-FD18-4B3D-A6A6-9492D37509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F106681-AE0E-4898-A600-C25E1A546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5C656-FDD8-44A7-9779-07BBB14A0B05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3E3039C-128C-40A7-8FB4-27E2B2E34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088702E-E437-43A2-9919-5ECD34DA0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12E2A-9660-41CA-B0EC-2877D61535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02440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C71DC2-595A-4BCD-8821-EE3FBC8DF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6049B39F-2A5F-498B-A960-04802AD1D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5C656-FDD8-44A7-9779-07BBB14A0B05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B23AF481-CA08-4B85-8BBC-F95BD4E936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18F633C-A9DD-4D29-8EDC-8E2456AC2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12E2A-9660-41CA-B0EC-2877D61535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83473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3B8FE26E-F016-40F0-B38F-86457CAF0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5C656-FDD8-44A7-9779-07BBB14A0B05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51246A2-453D-4E26-AD63-6A1F9D8C6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13BDD285-557E-4722-8500-6A00BFF0F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12E2A-9660-41CA-B0EC-2877D61535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8913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7026E9A-577A-4C18-804E-FE1C0C35F8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07F2E22-8426-4478-9491-70E70AA6F3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F017237-604E-4364-A617-F7515CD365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10EC2F1-FDCE-413C-B175-23ECBF44F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5C656-FDD8-44A7-9779-07BBB14A0B05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6E68833-FE5A-4B80-A5CB-36E0451C3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196EF62-D6BC-49B4-9445-9E99D17F7E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12E2A-9660-41CA-B0EC-2877D61535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50402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812598-EE23-4829-A68F-949F69AFD0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96BCA84-DD97-4FC7-9633-8F86F4B155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8BBD6BD-2C48-444F-8509-4908C42A9D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5BA85840-7EB4-46EA-A7C6-D2166B10C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5C656-FDD8-44A7-9779-07BBB14A0B05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1150B7B-4DD7-403F-BDD7-05BF3FA32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D773B32-F244-4EE9-A9D5-BEC6AC3E3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812E2A-9660-41CA-B0EC-2877D61535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2152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80092498-0107-4714-9842-81F4294D67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0D588AE-44D7-4528-B5B2-6AC28A2058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50C0760-8408-4A54-9776-1A7625906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5C656-FDD8-44A7-9779-07BBB14A0B05}" type="datetimeFigureOut">
              <a:rPr lang="de-DE" smtClean="0"/>
              <a:t>19.12.2023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2DFFD1E-C270-49F2-971F-1E2E6F5469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460627-7F6D-4222-9464-DD2393545A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812E2A-9660-41CA-B0EC-2877D61535B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98172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27401397/" TargetMode="External"/><Relationship Id="rId2" Type="http://schemas.openxmlformats.org/officeDocument/2006/relationships/hyperlink" Target="https://www.scirp.org/pdf/IJCM_2018112615180635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ubmed.ncbi.nlm.nih.gov/23817822/" TargetMode="External"/><Relationship Id="rId2" Type="http://schemas.openxmlformats.org/officeDocument/2006/relationships/hyperlink" Target="https://journals.lww.com/acsm-msse/fulltext/2007/08000/the_sensory_psychobiology_of_thirst_and_salt.23.asp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AC7004-6305-4DA4-8829-E5E3FE219A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83977" y="4429919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de-DE" dirty="0"/>
              <a:t>Case report </a:t>
            </a:r>
            <a:br>
              <a:rPr lang="de-DE" dirty="0"/>
            </a:br>
            <a:r>
              <a:rPr lang="de-DE" dirty="0"/>
              <a:t>Polydipsie</a:t>
            </a:r>
            <a:br>
              <a:rPr lang="de-DE" dirty="0"/>
            </a:br>
            <a:r>
              <a:rPr lang="de-DE" dirty="0"/>
              <a:t>„</a:t>
            </a:r>
            <a:r>
              <a:rPr lang="en-US" b="1" dirty="0">
                <a:effectLst/>
              </a:rPr>
              <a:t>Why are Some ME/CFS Patients so Thirsty?”</a:t>
            </a:r>
            <a:br>
              <a:rPr lang="en-US" b="1" dirty="0">
                <a:effectLst/>
              </a:rPr>
            </a:br>
            <a:br>
              <a:rPr lang="en-US" b="1" dirty="0">
                <a:effectLst/>
              </a:rPr>
            </a:br>
            <a:r>
              <a:rPr lang="de-DE" sz="2700" dirty="0"/>
              <a:t>aus: Health </a:t>
            </a:r>
            <a:r>
              <a:rPr lang="de-DE" sz="2700" dirty="0" err="1"/>
              <a:t>rising</a:t>
            </a:r>
            <a:r>
              <a:rPr lang="de-DE" sz="2700" dirty="0"/>
              <a:t> 9.12.2023</a:t>
            </a:r>
            <a:br>
              <a:rPr lang="de-DE" sz="2700" dirty="0"/>
            </a:br>
            <a:r>
              <a:rPr lang="de-DE" sz="2700" dirty="0"/>
              <a:t>(https://www.healthrising.org/blog/2023/12/09/chronic-fatigue-syndrome-thirsty-psycogenic-polydipsia/)</a:t>
            </a:r>
            <a:br>
              <a:rPr lang="de-DE" dirty="0"/>
            </a:br>
            <a:br>
              <a:rPr lang="en-US" b="1" dirty="0"/>
            </a:br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54B09BF-4E8A-47C1-A0DC-45B843540EB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9039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5A9CCA-7044-4C1E-B42D-D3043F4FC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5B00513-2F80-435E-AE54-DC433F8BF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/>
              <a:t>Ca 40 Jahre alter ME/CFS Patient, der schon immer „viel Durst“ hatte (4 Liter pro Tag)  </a:t>
            </a:r>
          </a:p>
          <a:p>
            <a:r>
              <a:rPr lang="de-DE" dirty="0"/>
              <a:t>entwickelt nach 3 Jahren Krankheitsdauer im Zuge eines </a:t>
            </a:r>
            <a:r>
              <a:rPr lang="de-DE" dirty="0" err="1"/>
              <a:t>Crashes</a:t>
            </a:r>
            <a:r>
              <a:rPr lang="de-DE" dirty="0"/>
              <a:t> schwere Polydipsie (20 L/d) </a:t>
            </a:r>
          </a:p>
          <a:p>
            <a:r>
              <a:rPr lang="de-DE" dirty="0"/>
              <a:t>Durst ist nachts schlimmer als tagsüber, kann nachts kaum schlafen.</a:t>
            </a:r>
          </a:p>
          <a:p>
            <a:r>
              <a:rPr lang="de-DE" dirty="0"/>
              <a:t>Krankenhausaufnahme: Na+ von 116 mmol/L</a:t>
            </a:r>
          </a:p>
          <a:p>
            <a:r>
              <a:rPr lang="de-DE" dirty="0"/>
              <a:t>Wegen eines normalen Wasser-Deprivationstests (zeigt normale Konzentrationsfähigkeit des Urins bei Wasserentzug) wird eine normale ADH-Regulation angenommen und eine „psychogene Polydipsie“ diagnostiziert.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16260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B55B912-FE6F-43A4-B379-21104A83A7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2258CA-ABC2-487D-87B4-D7FE4A442F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DE" dirty="0"/>
              <a:t>Der Patient recherchiert nun selbst und findet Literatur zu:</a:t>
            </a:r>
            <a:br>
              <a:rPr lang="de-DE" dirty="0"/>
            </a:br>
            <a:endParaRPr lang="de-DE" dirty="0"/>
          </a:p>
          <a:p>
            <a:pPr lvl="0"/>
            <a:r>
              <a:rPr lang="de-DE" dirty="0"/>
              <a:t>Vermindertes Plasmavolumen bei ME/CFS (Visser/</a:t>
            </a:r>
            <a:r>
              <a:rPr lang="de-DE" dirty="0" err="1"/>
              <a:t>vanCampen</a:t>
            </a:r>
            <a:r>
              <a:rPr lang="de-DE" dirty="0"/>
              <a:t> 2018: </a:t>
            </a:r>
            <a:r>
              <a:rPr lang="de-DE" u="sng" dirty="0">
                <a:hlinkClick r:id="rId2"/>
              </a:rPr>
              <a:t>https://www.scirp.org/pdf/IJCM_2018112615180635.pdf</a:t>
            </a:r>
            <a:r>
              <a:rPr lang="de-DE" dirty="0"/>
              <a:t> ) - bis 25% = 1 L !</a:t>
            </a:r>
          </a:p>
          <a:p>
            <a:pPr lvl="0"/>
            <a:r>
              <a:rPr lang="de-DE" dirty="0"/>
              <a:t>Verminderte Konzentration von Renin/Aldosteron und ADH (</a:t>
            </a:r>
            <a:r>
              <a:rPr lang="de-DE" dirty="0" err="1"/>
              <a:t>Miwa</a:t>
            </a:r>
            <a:r>
              <a:rPr lang="de-DE" dirty="0"/>
              <a:t> 2016: </a:t>
            </a:r>
            <a:r>
              <a:rPr lang="de-DE" u="sng" dirty="0">
                <a:hlinkClick r:id="rId3"/>
              </a:rPr>
              <a:t>https://pubmed.ncbi.nlm.nih.gov/27401397/</a:t>
            </a:r>
            <a:endParaRPr lang="de-DE" dirty="0"/>
          </a:p>
          <a:p>
            <a:pPr lvl="0"/>
            <a:r>
              <a:rPr lang="de-DE" dirty="0"/>
              <a:t>RAAS Paradox : trotz niedrigem Blutvolumen verminderte RAAS Aktivität (Erklärung dafür in: Wirth/Scheibenbogen 2020)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97342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5DD723-1D16-4E9C-82C3-C122AEFBA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C2FD4D2-2A8B-456F-94BE-56DA356EFC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Vor allem aber befasst er sich mit Durst-Physiologie (</a:t>
            </a:r>
            <a:r>
              <a:rPr lang="de-DE" u="sng" dirty="0">
                <a:hlinkClick r:id="rId2"/>
              </a:rPr>
              <a:t>https://journals.lww.com/acsm-msse/fulltext/2007/08000/the_sensory_psychobiology_of_thirst_and_salt.23.aspx</a:t>
            </a:r>
            <a:r>
              <a:rPr lang="de-DE" dirty="0"/>
              <a:t> sowie </a:t>
            </a:r>
            <a:r>
              <a:rPr lang="de-DE" u="sng" dirty="0">
                <a:hlinkClick r:id="rId3"/>
              </a:rPr>
              <a:t>https://pubmed.ncbi.nlm.nih.gov/23817822/</a:t>
            </a:r>
            <a:r>
              <a:rPr lang="de-DE" dirty="0"/>
              <a:t> ):</a:t>
            </a:r>
          </a:p>
          <a:p>
            <a:pPr lvl="0"/>
            <a:r>
              <a:rPr lang="de-DE" dirty="0"/>
              <a:t>Osmotisches Durst-Zentrum. Trigger: Wasserverluste im Extrazellulärraum (</a:t>
            </a:r>
            <a:r>
              <a:rPr lang="de-DE" dirty="0">
                <a:sym typeface="Wingdings" panose="05000000000000000000" pitchFamily="2" charset="2"/>
              </a:rPr>
              <a:t></a:t>
            </a:r>
            <a:r>
              <a:rPr lang="de-DE" dirty="0"/>
              <a:t> „</a:t>
            </a:r>
            <a:r>
              <a:rPr lang="de-DE" dirty="0" err="1"/>
              <a:t>drink</a:t>
            </a:r>
            <a:r>
              <a:rPr lang="de-DE" dirty="0"/>
              <a:t> </a:t>
            </a:r>
            <a:r>
              <a:rPr lang="de-DE" dirty="0" err="1"/>
              <a:t>more</a:t>
            </a:r>
            <a:r>
              <a:rPr lang="de-DE" dirty="0"/>
              <a:t> </a:t>
            </a:r>
            <a:r>
              <a:rPr lang="de-DE" dirty="0" err="1"/>
              <a:t>water</a:t>
            </a:r>
            <a:r>
              <a:rPr lang="de-DE" dirty="0"/>
              <a:t>!“)</a:t>
            </a:r>
          </a:p>
          <a:p>
            <a:pPr lvl="0"/>
            <a:r>
              <a:rPr lang="de-DE" dirty="0"/>
              <a:t>Hypovolämisches Durst-Zentrum. </a:t>
            </a:r>
            <a:r>
              <a:rPr lang="en-US" dirty="0"/>
              <a:t>Trigger: &gt; 10% </a:t>
            </a:r>
            <a:r>
              <a:rPr lang="en-US" dirty="0" err="1"/>
              <a:t>Volumenverluste</a:t>
            </a:r>
            <a:r>
              <a:rPr lang="en-US" dirty="0"/>
              <a:t> </a:t>
            </a:r>
            <a:r>
              <a:rPr lang="en-US" dirty="0" err="1"/>
              <a:t>im</a:t>
            </a:r>
            <a:r>
              <a:rPr lang="en-US" dirty="0"/>
              <a:t> </a:t>
            </a:r>
            <a:r>
              <a:rPr lang="en-US" dirty="0" err="1"/>
              <a:t>Intravasalraum</a:t>
            </a:r>
            <a:r>
              <a:rPr lang="en-US" dirty="0"/>
              <a:t> (</a:t>
            </a:r>
            <a:r>
              <a:rPr lang="de-DE" dirty="0">
                <a:sym typeface="Wingdings" panose="05000000000000000000" pitchFamily="2" charset="2"/>
              </a:rPr>
              <a:t></a:t>
            </a:r>
            <a:r>
              <a:rPr lang="de-DE" dirty="0"/>
              <a:t> </a:t>
            </a:r>
            <a:r>
              <a:rPr lang="en-US" dirty="0"/>
              <a:t>„get more salt”)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7906997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0984D35-EFFB-4F96-95D3-0CF7AA9682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B017D9C7-1A97-4AE5-8A84-07796E49B6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1294" y="2802778"/>
            <a:ext cx="10515600" cy="4351338"/>
          </a:xfrm>
        </p:spPr>
        <p:txBody>
          <a:bodyPr/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schliesst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aus seinen Recherchen, dass er genau das Falsche getan hat um seinen Durst zu löschen (mehr Wasser 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mehr Urinausscheidung 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mehr Durst) und dass er stattdessen sein Blutvolumen erhöhen muss.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Er experimentiert mit Oral </a:t>
            </a:r>
            <a:r>
              <a:rPr lang="de-DE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Rehydration</a:t>
            </a:r>
            <a:r>
              <a:rPr lang="de-DE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Solution – und die Polydipsie geht weg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28186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DA1DF7B-677C-405C-BA9C-70881DC40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0E59C65-1745-47ED-AF99-C3FDD04D7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06788" cy="4351338"/>
          </a:xfrm>
        </p:spPr>
        <p:txBody>
          <a:bodyPr/>
          <a:lstStyle/>
          <a:p>
            <a:pPr marL="0" indent="0">
              <a:buNone/>
            </a:pPr>
            <a:r>
              <a:rPr lang="de-DE" dirty="0"/>
              <a:t>Er recherchiert nun die medizinische Literatur zu „psychogener Polydipsie“ und findet Hinweise, dass es sich um eine Pseudo-Diagnose handelt und dass es sich bei den Patienten wahrscheinlich um POTS und ME/CFS Patienten handelt.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4E89D41A-B3C6-489B-BB4D-D2AACEE051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40722" y="1528360"/>
            <a:ext cx="6340389" cy="4648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4297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397</Words>
  <Application>Microsoft Office PowerPoint</Application>
  <PresentationFormat>Breitbild</PresentationFormat>
  <Paragraphs>16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Wingdings</vt:lpstr>
      <vt:lpstr>Office</vt:lpstr>
      <vt:lpstr>Case report  Polydipsie „Why are Some ME/CFS Patients so Thirsty?”  aus: Health rising 9.12.2023 (https://www.healthrising.org/blog/2023/12/09/chronic-fatigue-syndrome-thirsty-psycogenic-polydipsia/)  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Case report  Polydipsie „Why are Some ME/CFS Patients so Thirsty?”  aus: Health rising 9.12.2023 (https://www.healthrising.org/blog/2023/12/09/chronic-fatigue-syndrome-thirsty-psycogenic-polydipsia/)  </dc:title>
  <dc:creator>Herbert</dc:creator>
  <cp:lastModifiedBy>Herbert</cp:lastModifiedBy>
  <cp:revision>3</cp:revision>
  <dcterms:created xsi:type="dcterms:W3CDTF">2023-12-19T16:37:23Z</dcterms:created>
  <dcterms:modified xsi:type="dcterms:W3CDTF">2023-12-21T08:29:34Z</dcterms:modified>
</cp:coreProperties>
</file>